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8F6"/>
    <a:srgbClr val="D4EEF8"/>
    <a:srgbClr val="E2F3FA"/>
    <a:srgbClr val="C4E5F4"/>
    <a:srgbClr val="B5D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182" autoAdjust="0"/>
    <p:restoredTop sz="94660"/>
  </p:normalViewPr>
  <p:slideViewPr>
    <p:cSldViewPr snapToGrid="0">
      <p:cViewPr varScale="1">
        <p:scale>
          <a:sx n="25" d="100"/>
          <a:sy n="25" d="100"/>
        </p:scale>
        <p:origin x="144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"/>
    </p:cViewPr>
  </p:sorterViewPr>
  <p:notesViewPr>
    <p:cSldViewPr snapToGrid="0">
      <p:cViewPr varScale="1">
        <p:scale>
          <a:sx n="65" d="100"/>
          <a:sy n="65" d="100"/>
        </p:scale>
        <p:origin x="315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0CDC1FF-11A7-B823-73A3-F76BB68448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A55ADA-67EA-6F5F-9147-CB2E8CFA20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9A490-878E-4ED1-95F6-65C6B74FC549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F4416C-FA01-E05D-6140-B4FB3F85E8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02609-0730-EAFA-9560-64BE1F78C2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60219-601F-4729-A512-0FFB4BF6708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2437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C5D3F-F758-43E4-A914-BA89DB010241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6F525-63B9-46A2-A02E-A76230FD9C8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0821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1pPr>
    <a:lvl2pPr marL="876041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2pPr>
    <a:lvl3pPr marL="1752082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3pPr>
    <a:lvl4pPr marL="2628123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4pPr>
    <a:lvl5pPr marL="3504164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5pPr>
    <a:lvl6pPr marL="4380205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6pPr>
    <a:lvl7pPr marL="5256246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7pPr>
    <a:lvl8pPr marL="6132286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8pPr>
    <a:lvl9pPr marL="7008327" algn="l" defTabSz="1752082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748213"/>
            <a:ext cx="5492750" cy="4497387"/>
          </a:xfrm>
          <a:prstGeom prst="rect">
            <a:avLst/>
          </a:prstGeom>
        </p:spPr>
        <p:txBody>
          <a:bodyPr spcFirstLastPara="1" wrap="square" lIns="91725" tIns="45850" rIns="91725" bIns="45850" anchor="t" anchorCtr="0">
            <a:noAutofit/>
          </a:bodyPr>
          <a:lstStyle/>
          <a:p>
            <a:pPr marL="0" lvl="0" indent="0" algn="l" rtl="0">
              <a:spcBef>
                <a:spcPts val="17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6613" y="749300"/>
            <a:ext cx="2651125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8DF15C-955C-3CF1-DBAF-8860BB333E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176"/>
            <a:ext cx="15119350" cy="2747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857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6674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5673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4611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20900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6715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596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12964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727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3026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824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C9B50-346E-4C04-97A5-4A6C76662AB4}" type="datetimeFigureOut">
              <a:rPr lang="en-MY" smtClean="0"/>
              <a:t>13/7/2025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D5CBC-3716-436F-82D7-6C6A3710AB4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212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body" idx="1"/>
          </p:nvPr>
        </p:nvSpPr>
        <p:spPr>
          <a:xfrm>
            <a:off x="1210248" y="1827631"/>
            <a:ext cx="12271425" cy="7426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77990" lvl="0" indent="-37799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The e-poster must be written </a:t>
            </a:r>
            <a:r>
              <a:rPr lang="en-US" sz="3600" b="1" dirty="0">
                <a:latin typeface="Aptos" panose="020B0004020202020204" pitchFamily="34" charset="0"/>
              </a:rPr>
              <a:t>ONLY</a:t>
            </a:r>
            <a:r>
              <a:rPr lang="en-US" sz="3600" dirty="0">
                <a:latin typeface="Aptos" panose="020B0004020202020204" pitchFamily="34" charset="0"/>
              </a:rPr>
              <a:t> in </a:t>
            </a:r>
            <a:r>
              <a:rPr lang="en-US" sz="3600" b="1" dirty="0">
                <a:latin typeface="Aptos" panose="020B0004020202020204" pitchFamily="34" charset="0"/>
              </a:rPr>
              <a:t>English</a:t>
            </a:r>
            <a:r>
              <a:rPr lang="en-US" sz="3600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</a:endParaRPr>
          </a:p>
          <a:p>
            <a:pPr marL="377990" lvl="0" indent="-377990" algn="just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3600" b="1" dirty="0">
                <a:latin typeface="Aptos" panose="020B0004020202020204" pitchFamily="34" charset="0"/>
              </a:rPr>
              <a:t>Title</a:t>
            </a:r>
            <a:r>
              <a:rPr lang="en-US" sz="3600" dirty="0">
                <a:latin typeface="Aptos" panose="020B0004020202020204" pitchFamily="34" charset="0"/>
              </a:rPr>
              <a:t> of the E-Poster (should be matched with the submitted full paper).</a:t>
            </a:r>
            <a:endParaRPr dirty="0">
              <a:latin typeface="Aptos" panose="020B0004020202020204" pitchFamily="34" charset="0"/>
            </a:endParaRPr>
          </a:p>
          <a:p>
            <a:pPr marL="377990" lvl="0" indent="-377990" algn="just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3600" b="1" dirty="0">
                <a:latin typeface="Aptos" panose="020B0004020202020204" pitchFamily="34" charset="0"/>
              </a:rPr>
              <a:t>Names</a:t>
            </a:r>
            <a:r>
              <a:rPr lang="en-US" sz="3600" dirty="0">
                <a:latin typeface="Aptos" panose="020B0004020202020204" pitchFamily="34" charset="0"/>
              </a:rPr>
              <a:t> and </a:t>
            </a:r>
            <a:r>
              <a:rPr lang="en-US" sz="3600" b="1" dirty="0">
                <a:latin typeface="Aptos" panose="020B0004020202020204" pitchFamily="34" charset="0"/>
              </a:rPr>
              <a:t>affiliations</a:t>
            </a:r>
            <a:r>
              <a:rPr lang="en-US" sz="3600" dirty="0">
                <a:latin typeface="Aptos" panose="020B0004020202020204" pitchFamily="34" charset="0"/>
              </a:rPr>
              <a:t> of all authors (each author to be marked with superscript Arabic number (such as </a:t>
            </a:r>
            <a:r>
              <a:rPr lang="en-US" sz="3600" baseline="30000" dirty="0">
                <a:latin typeface="Aptos" panose="020B0004020202020204" pitchFamily="34" charset="0"/>
              </a:rPr>
              <a:t>1, 2</a:t>
            </a:r>
            <a:r>
              <a:rPr lang="en-US" sz="3600" dirty="0">
                <a:latin typeface="Aptos" panose="020B0004020202020204" pitchFamily="34" charset="0"/>
              </a:rPr>
              <a:t>) with their corresponding institute affiliation and their addresses.</a:t>
            </a:r>
            <a:endParaRPr dirty="0">
              <a:latin typeface="Aptos" panose="020B0004020202020204" pitchFamily="34" charset="0"/>
            </a:endParaRPr>
          </a:p>
          <a:p>
            <a:pPr marL="377990" lvl="0" indent="-377990" algn="just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The </a:t>
            </a:r>
            <a:r>
              <a:rPr lang="en-US" sz="3600" b="1" dirty="0">
                <a:latin typeface="Aptos" panose="020B0004020202020204" pitchFamily="34" charset="0"/>
              </a:rPr>
              <a:t>logo of the affiliated institution </a:t>
            </a:r>
            <a:r>
              <a:rPr lang="en-US" sz="3600" dirty="0">
                <a:latin typeface="Aptos" panose="020B0004020202020204" pitchFamily="34" charset="0"/>
              </a:rPr>
              <a:t>should be placed on the upper left hand corner, whilst the first author’s color photograph (passport style) should be placed on the upper right hand corner of the poster.</a:t>
            </a:r>
          </a:p>
          <a:p>
            <a:pPr marL="377990" lvl="0" indent="-377990" algn="just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All posters will be set in </a:t>
            </a:r>
            <a:r>
              <a:rPr lang="en-US" sz="3600" b="1" dirty="0">
                <a:latin typeface="Aptos" panose="020B0004020202020204" pitchFamily="34" charset="0"/>
              </a:rPr>
              <a:t>portrait</a:t>
            </a:r>
            <a:r>
              <a:rPr lang="en-US" sz="3600" dirty="0">
                <a:latin typeface="Aptos" panose="020B0004020202020204" pitchFamily="34" charset="0"/>
              </a:rPr>
              <a:t> style orientation and all information (i.e. text, data, photos, and figures) must be designed to appear within one window/slide.</a:t>
            </a:r>
            <a:endParaRPr dirty="0">
              <a:latin typeface="Aptos" panose="020B0004020202020204" pitchFamily="34" charset="0"/>
            </a:endParaRPr>
          </a:p>
          <a:p>
            <a:pPr marL="377990" lvl="0" indent="-377990" algn="just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Font size: </a:t>
            </a:r>
            <a:r>
              <a:rPr lang="en-US" sz="3600" b="1" dirty="0">
                <a:latin typeface="Aptos" panose="020B0004020202020204" pitchFamily="34" charset="0"/>
              </a:rPr>
              <a:t>≥16</a:t>
            </a:r>
            <a:r>
              <a:rPr lang="en-US" sz="3600" dirty="0">
                <a:latin typeface="Aptos" panose="020B0004020202020204" pitchFamily="34" charset="0"/>
              </a:rPr>
              <a:t>.</a:t>
            </a:r>
          </a:p>
          <a:p>
            <a:pPr marL="377990" lvl="0" indent="-377990" algn="just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The usage of Artificial Intelligence (AI) tools is allowed.</a:t>
            </a:r>
            <a:endParaRPr dirty="0">
              <a:latin typeface="Aptos" panose="020B0004020202020204" pitchFamily="34" charset="0"/>
            </a:endParaRPr>
          </a:p>
          <a:p>
            <a:pPr marL="377990" lvl="0" indent="-377990" algn="just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File format: Required format (</a:t>
            </a:r>
            <a:r>
              <a:rPr lang="en-US" sz="3600" b="1" dirty="0">
                <a:latin typeface="Aptos" panose="020B0004020202020204" pitchFamily="34" charset="0"/>
              </a:rPr>
              <a:t>PDF and JPEG</a:t>
            </a:r>
            <a:r>
              <a:rPr lang="en-US" sz="3600" dirty="0">
                <a:latin typeface="Aptos" panose="020B0004020202020204" pitchFamily="34" charset="0"/>
              </a:rPr>
              <a:t>). Save your PPT into PDF and JPEG format.</a:t>
            </a:r>
            <a:endParaRPr sz="3600" dirty="0">
              <a:latin typeface="Aptos" panose="020B0004020202020204" pitchFamily="34" charset="0"/>
            </a:endParaRPr>
          </a:p>
          <a:p>
            <a:pPr marL="377990" lvl="0" indent="-377990" algn="just" rtl="0">
              <a:lnSpc>
                <a:spcPct val="90000"/>
              </a:lnSpc>
              <a:spcBef>
                <a:spcPts val="1654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Please name the files based on your paper ID (</a:t>
            </a:r>
            <a:r>
              <a:rPr lang="en-US" sz="3600" b="1" dirty="0">
                <a:latin typeface="Aptos" panose="020B0004020202020204" pitchFamily="34" charset="0"/>
              </a:rPr>
              <a:t>PaperID</a:t>
            </a:r>
            <a:r>
              <a:rPr lang="en-US" sz="3600" dirty="0">
                <a:latin typeface="Aptos" panose="020B0004020202020204" pitchFamily="34" charset="0"/>
              </a:rPr>
              <a:t>.jpg, </a:t>
            </a:r>
            <a:r>
              <a:rPr lang="en-US" sz="3600" b="1" dirty="0" err="1">
                <a:latin typeface="Aptos" panose="020B0004020202020204" pitchFamily="34" charset="0"/>
              </a:rPr>
              <a:t>PaperID</a:t>
            </a:r>
            <a:r>
              <a:rPr lang="en-US" sz="3600" dirty="0" err="1">
                <a:latin typeface="Aptos" panose="020B0004020202020204" pitchFamily="34" charset="0"/>
              </a:rPr>
              <a:t>.pdf</a:t>
            </a:r>
            <a:r>
              <a:rPr lang="en-US" sz="3600" dirty="0">
                <a:latin typeface="Aptos" panose="020B0004020202020204" pitchFamily="34" charset="0"/>
              </a:rPr>
              <a:t>).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67263" y="13879195"/>
            <a:ext cx="13384823" cy="1232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575" tIns="32275" rIns="64575" bIns="322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 dirty="0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CONTENT OF E-POSTER PRESENTATION SHOULD HAVE:</a:t>
            </a:r>
            <a:endParaRPr sz="5438" b="1" i="0" u="none" strike="noStrike" cap="none" dirty="0">
              <a:solidFill>
                <a:schemeClr val="dk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210252" y="15196186"/>
            <a:ext cx="12271424" cy="4646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575" tIns="32275" rIns="64575" bIns="32275" anchor="t" anchorCtr="0">
            <a:noAutofit/>
          </a:bodyPr>
          <a:lstStyle/>
          <a:p>
            <a:pPr marL="400050" marR="0" lvl="0" indent="-4000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Research (Introduction, Objectives, Materials and Methods, Results and Discussion, Conclusions, References and Acknowledgments).</a:t>
            </a:r>
            <a:endParaRPr sz="3600" b="0" i="0" u="none" strike="noStrike" cap="none" dirty="0">
              <a:solidFill>
                <a:schemeClr val="dk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400050" marR="0" lvl="0" indent="-400050" algn="just" rtl="0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Contact details (optional), so that interested delegates may contact you.</a:t>
            </a:r>
            <a:endParaRPr dirty="0">
              <a:latin typeface="Aptos" panose="020B0004020202020204" pitchFamily="34" charset="0"/>
            </a:endParaRPr>
          </a:p>
          <a:p>
            <a:pPr marL="400050" marR="0" lvl="0" indent="-400050" algn="just" rtl="0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Data must be given in units that are generally accepted in scientific publications (international metric system is preferred).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2" name="Google Shape;90;p1">
            <a:extLst>
              <a:ext uri="{FF2B5EF4-FFF2-40B4-BE49-F238E27FC236}">
                <a16:creationId xmlns:a16="http://schemas.microsoft.com/office/drawing/2014/main" id="{44DFB2CE-7FC6-2025-810D-A043E803358A}"/>
              </a:ext>
            </a:extLst>
          </p:cNvPr>
          <p:cNvSpPr txBox="1"/>
          <p:nvPr/>
        </p:nvSpPr>
        <p:spPr>
          <a:xfrm>
            <a:off x="653550" y="595413"/>
            <a:ext cx="13384823" cy="1232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575" tIns="32275" rIns="64575" bIns="322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 dirty="0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GUIDELINES FOR E-POSTER PREPARATION</a:t>
            </a:r>
            <a:endParaRPr sz="5438" b="1" i="0" u="none" strike="noStrike" cap="none" dirty="0">
              <a:solidFill>
                <a:schemeClr val="dk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E8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7;p2">
            <a:extLst>
              <a:ext uri="{FF2B5EF4-FFF2-40B4-BE49-F238E27FC236}">
                <a16:creationId xmlns:a16="http://schemas.microsoft.com/office/drawing/2014/main" id="{D046D7D9-345F-1218-7CAC-3A8C4C45AE3C}"/>
              </a:ext>
            </a:extLst>
          </p:cNvPr>
          <p:cNvSpPr txBox="1"/>
          <p:nvPr/>
        </p:nvSpPr>
        <p:spPr>
          <a:xfrm>
            <a:off x="3456336" y="3767340"/>
            <a:ext cx="8152549" cy="10050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77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Names and affiliations of all authors (each author to be marked with superscript Arabic number (such as 1, 2) with their corresponding institute affiliation and their addresses.</a:t>
            </a:r>
            <a:endParaRPr sz="1977" b="1" i="0" u="none" strike="noStrike" cap="none" dirty="0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7" name="Google Shape;96;p2">
            <a:extLst>
              <a:ext uri="{FF2B5EF4-FFF2-40B4-BE49-F238E27FC236}">
                <a16:creationId xmlns:a16="http://schemas.microsoft.com/office/drawing/2014/main" id="{9CF9A0D7-1DFB-8EC2-22A0-5AC010825429}"/>
              </a:ext>
            </a:extLst>
          </p:cNvPr>
          <p:cNvSpPr/>
          <p:nvPr/>
        </p:nvSpPr>
        <p:spPr>
          <a:xfrm>
            <a:off x="320675" y="2784831"/>
            <a:ext cx="1874458" cy="22074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77"/>
              <a:buFont typeface="Arial"/>
              <a:buNone/>
            </a:pPr>
            <a:endParaRPr sz="1977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</a:pPr>
            <a:endParaRPr sz="1412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</a:pPr>
            <a:endParaRPr sz="1412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2"/>
              <a:buFont typeface="Arial"/>
              <a:buNone/>
            </a:pPr>
            <a:r>
              <a:rPr lang="en-US" sz="1412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Logo of the affiliated institution/university</a:t>
            </a:r>
            <a:endParaRPr dirty="0"/>
          </a:p>
        </p:txBody>
      </p:sp>
      <p:sp>
        <p:nvSpPr>
          <p:cNvPr id="8" name="Google Shape;98;p2">
            <a:extLst>
              <a:ext uri="{FF2B5EF4-FFF2-40B4-BE49-F238E27FC236}">
                <a16:creationId xmlns:a16="http://schemas.microsoft.com/office/drawing/2014/main" id="{69E0BF87-1C98-8F35-4E71-50C0C003B102}"/>
              </a:ext>
            </a:extLst>
          </p:cNvPr>
          <p:cNvSpPr txBox="1"/>
          <p:nvPr/>
        </p:nvSpPr>
        <p:spPr>
          <a:xfrm>
            <a:off x="-54127" y="2784831"/>
            <a:ext cx="15173477" cy="809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61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 dirty="0"/>
          </a:p>
        </p:txBody>
      </p:sp>
      <p:sp>
        <p:nvSpPr>
          <p:cNvPr id="9" name="Google Shape;99;p2">
            <a:extLst>
              <a:ext uri="{FF2B5EF4-FFF2-40B4-BE49-F238E27FC236}">
                <a16:creationId xmlns:a16="http://schemas.microsoft.com/office/drawing/2014/main" id="{9FFBD739-6E79-C340-AADF-3159D0124017}"/>
              </a:ext>
            </a:extLst>
          </p:cNvPr>
          <p:cNvSpPr/>
          <p:nvPr/>
        </p:nvSpPr>
        <p:spPr>
          <a:xfrm>
            <a:off x="12938265" y="2784830"/>
            <a:ext cx="1874458" cy="220742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77"/>
              <a:buFont typeface="Arial"/>
              <a:buNone/>
            </a:pPr>
            <a:endParaRPr sz="1977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</a:pPr>
            <a:endParaRPr sz="1412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</a:pPr>
            <a:endParaRPr sz="1412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12"/>
              <a:buFont typeface="Arial"/>
              <a:buNone/>
            </a:pPr>
            <a:r>
              <a:rPr lang="en-US" sz="1412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First author’s color photograph (passport style)</a:t>
            </a:r>
            <a:endParaRPr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623D8BE-2DD9-64D9-5D30-1F1F47D31225}"/>
              </a:ext>
            </a:extLst>
          </p:cNvPr>
          <p:cNvSpPr txBox="1">
            <a:spLocks/>
          </p:cNvSpPr>
          <p:nvPr/>
        </p:nvSpPr>
        <p:spPr>
          <a:xfrm>
            <a:off x="320675" y="5345722"/>
            <a:ext cx="14492048" cy="13645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77990" indent="-377990" algn="l" defTabSz="1511960" rtl="0" eaLnBrk="1" latinLnBrk="0" hangingPunct="1">
              <a:lnSpc>
                <a:spcPct val="90000"/>
              </a:lnSpc>
              <a:spcBef>
                <a:spcPts val="1654"/>
              </a:spcBef>
              <a:buFont typeface="Arial" panose="020B0604020202020204" pitchFamily="34" charset="0"/>
              <a:buChar char="•"/>
              <a:defRPr sz="4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3970" indent="-377990" algn="l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39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9951" indent="-377990" algn="l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33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45931" indent="-377990" algn="l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9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401911" indent="-377990" algn="l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9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57891" indent="-377990" algn="l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9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913871" indent="-377990" algn="l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9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69852" indent="-377990" algn="l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9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25832" indent="-377990" algn="l" defTabSz="1511960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9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MY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DD98107-CCE8-915B-6A16-4D6118F424F7}"/>
              </a:ext>
            </a:extLst>
          </p:cNvPr>
          <p:cNvCxnSpPr/>
          <p:nvPr/>
        </p:nvCxnSpPr>
        <p:spPr>
          <a:xfrm>
            <a:off x="0" y="20541343"/>
            <a:ext cx="151193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Content Placeholder 15" descr="A logo with text and numbers&#10;&#10;AI-generated content may be incorrect.">
            <a:extLst>
              <a:ext uri="{FF2B5EF4-FFF2-40B4-BE49-F238E27FC236}">
                <a16:creationId xmlns:a16="http://schemas.microsoft.com/office/drawing/2014/main" id="{89B77BF4-BE24-23E8-B88B-8BC1B2EB04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3565"/>
            <a:ext cx="15173478" cy="2591691"/>
          </a:xfrm>
        </p:spPr>
      </p:pic>
    </p:spTree>
    <p:extLst>
      <p:ext uri="{BB962C8B-B14F-4D97-AF65-F5344CB8AC3E}">
        <p14:creationId xmlns:p14="http://schemas.microsoft.com/office/powerpoint/2010/main" val="4108513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75</TotalTime>
  <Words>298</Words>
  <Application>Microsoft Office PowerPoint</Application>
  <PresentationFormat>Custom</PresentationFormat>
  <Paragraphs>24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 FOR E-POSTER PREPARATION</dc:title>
  <dc:creator>Farah Khaliz Kedri</dc:creator>
  <cp:lastModifiedBy>Mohd Ezwan bin Selamat</cp:lastModifiedBy>
  <cp:revision>14</cp:revision>
  <dcterms:created xsi:type="dcterms:W3CDTF">2023-04-18T05:02:47Z</dcterms:created>
  <dcterms:modified xsi:type="dcterms:W3CDTF">2025-07-13T05:23:35Z</dcterms:modified>
</cp:coreProperties>
</file>